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61" r:id="rId4"/>
    <p:sldId id="260" r:id="rId5"/>
    <p:sldId id="262" r:id="rId6"/>
    <p:sldId id="263" r:id="rId7"/>
    <p:sldId id="302" r:id="rId8"/>
    <p:sldId id="264" r:id="rId9"/>
    <p:sldId id="278" r:id="rId10"/>
    <p:sldId id="295" r:id="rId11"/>
    <p:sldId id="296" r:id="rId12"/>
    <p:sldId id="297" r:id="rId13"/>
    <p:sldId id="265" r:id="rId14"/>
    <p:sldId id="299" r:id="rId15"/>
    <p:sldId id="298" r:id="rId16"/>
    <p:sldId id="286" r:id="rId17"/>
    <p:sldId id="300" r:id="rId18"/>
    <p:sldId id="301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CEB2C-7ECF-41B8-9A99-DCE86F529565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EFC8F-1377-495A-A5A8-D53392936C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1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30515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595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25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112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623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541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791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07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03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948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931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leche_gr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434" y="26988"/>
            <a:ext cx="11857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88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text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471" y="201464"/>
            <a:ext cx="2016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41300" y="2451101"/>
            <a:ext cx="840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/>
              <a:t>Une filière de valorisation du fumier localement?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3FEC84-2955-4B14-815A-1EDD2582D0AF}"/>
              </a:ext>
            </a:extLst>
          </p:cNvPr>
          <p:cNvSpPr txBox="1"/>
          <p:nvPr/>
        </p:nvSpPr>
        <p:spPr>
          <a:xfrm>
            <a:off x="6386945" y="6234545"/>
            <a:ext cx="464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23 septembre 2020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4C3288-C448-4DEA-BBAD-7BF78FB0E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" y="4152900"/>
            <a:ext cx="167449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>
            <a:extLst>
              <a:ext uri="{FF2B5EF4-FFF2-40B4-BE49-F238E27FC236}">
                <a16:creationId xmlns:a16="http://schemas.microsoft.com/office/drawing/2014/main" id="{D59B9874-B96D-4CCE-A636-F6B84405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2050" name="Graphique 2">
            <a:extLst>
              <a:ext uri="{FF2B5EF4-FFF2-40B4-BE49-F238E27FC236}">
                <a16:creationId xmlns:a16="http://schemas.microsoft.com/office/drawing/2014/main" id="{4ABC4D2F-5C1A-4541-8D04-34CC5F148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622191"/>
              </p:ext>
            </p:extLst>
          </p:nvPr>
        </p:nvGraphicFramePr>
        <p:xfrm>
          <a:off x="2855190" y="1053815"/>
          <a:ext cx="6481620" cy="436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ique" r:id="rId2" imgW="5297883" imgH="2816596" progId="Excel.Chart.8">
                  <p:embed/>
                </p:oleObj>
              </mc:Choice>
              <mc:Fallback>
                <p:oleObj name="Graphique" r:id="rId2" imgW="5297883" imgH="2816596" progId="Excel.Chart.8">
                  <p:embed/>
                  <p:pic>
                    <p:nvPicPr>
                      <p:cNvPr id="2050" name="Graphique 2">
                        <a:extLst>
                          <a:ext uri="{FF2B5EF4-FFF2-40B4-BE49-F238E27FC236}">
                            <a16:creationId xmlns:a16="http://schemas.microsoft.com/office/drawing/2014/main" id="{4ABC4D2F-5C1A-4541-8D04-34CC5F1485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190" y="1053815"/>
                        <a:ext cx="6481620" cy="4364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3">
            <a:extLst>
              <a:ext uri="{FF2B5EF4-FFF2-40B4-BE49-F238E27FC236}">
                <a16:creationId xmlns:a16="http://schemas.microsoft.com/office/drawing/2014/main" id="{02D61C39-7D17-4F1C-9478-A760F1A1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347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4" name="ZoneTexte 5">
            <a:extLst>
              <a:ext uri="{FF2B5EF4-FFF2-40B4-BE49-F238E27FC236}">
                <a16:creationId xmlns:a16="http://schemas.microsoft.com/office/drawing/2014/main" id="{50508D5C-6FE8-4211-8BED-F738E9B9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476250"/>
            <a:ext cx="4225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/>
              <a:t>Fumier bovin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A111A5-BB06-4634-8D73-40788AA57DBC}"/>
              </a:ext>
            </a:extLst>
          </p:cNvPr>
          <p:cNvSpPr/>
          <p:nvPr/>
        </p:nvSpPr>
        <p:spPr>
          <a:xfrm>
            <a:off x="5735638" y="2492375"/>
            <a:ext cx="792162" cy="2520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>
            <a:extLst>
              <a:ext uri="{FF2B5EF4-FFF2-40B4-BE49-F238E27FC236}">
                <a16:creationId xmlns:a16="http://schemas.microsoft.com/office/drawing/2014/main" id="{2305CA25-965B-42E3-9DA7-D08BF003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3074" name="Graphique 3">
            <a:extLst>
              <a:ext uri="{FF2B5EF4-FFF2-40B4-BE49-F238E27FC236}">
                <a16:creationId xmlns:a16="http://schemas.microsoft.com/office/drawing/2014/main" id="{491CCD4D-56A2-4B16-9104-7A39266AB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75425"/>
              </p:ext>
            </p:extLst>
          </p:nvPr>
        </p:nvGraphicFramePr>
        <p:xfrm>
          <a:off x="2063750" y="1052513"/>
          <a:ext cx="6769100" cy="447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ique" r:id="rId2" imgW="5340559" imgH="2889754" progId="Excel.Chart.8">
                  <p:embed/>
                </p:oleObj>
              </mc:Choice>
              <mc:Fallback>
                <p:oleObj name="Graphique" r:id="rId2" imgW="5340559" imgH="2889754" progId="Excel.Chart.8">
                  <p:embed/>
                  <p:pic>
                    <p:nvPicPr>
                      <p:cNvPr id="3074" name="Graphique 3">
                        <a:extLst>
                          <a:ext uri="{FF2B5EF4-FFF2-40B4-BE49-F238E27FC236}">
                            <a16:creationId xmlns:a16="http://schemas.microsoft.com/office/drawing/2014/main" id="{491CCD4D-56A2-4B16-9104-7A39266AB64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89"/>
                      <a:stretch>
                        <a:fillRect/>
                      </a:stretch>
                    </p:blipFill>
                    <p:spPr bwMode="auto">
                      <a:xfrm>
                        <a:off x="2063750" y="1052513"/>
                        <a:ext cx="6769100" cy="4474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3">
            <a:extLst>
              <a:ext uri="{FF2B5EF4-FFF2-40B4-BE49-F238E27FC236}">
                <a16:creationId xmlns:a16="http://schemas.microsoft.com/office/drawing/2014/main" id="{E3C4CA83-7E31-44FE-B4CC-29F53AB3C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10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oneTexte 2">
            <a:extLst>
              <a:ext uri="{FF2B5EF4-FFF2-40B4-BE49-F238E27FC236}">
                <a16:creationId xmlns:a16="http://schemas.microsoft.com/office/drawing/2014/main" id="{321AA07C-09C2-41E8-BF2D-9D9AE24E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333376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0070C0"/>
                </a:solidFill>
              </a:rPr>
              <a:t>comparaison fumier frais et fumier stocké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8062B27-297A-415E-8B42-C2F733801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80806"/>
              </p:ext>
            </p:extLst>
          </p:nvPr>
        </p:nvGraphicFramePr>
        <p:xfrm>
          <a:off x="2115403" y="1528548"/>
          <a:ext cx="8748218" cy="4763073"/>
        </p:xfrm>
        <a:graphic>
          <a:graphicData uri="http://schemas.openxmlformats.org/drawingml/2006/table">
            <a:tbl>
              <a:tblPr/>
              <a:tblGrid>
                <a:gridCol w="446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1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2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12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8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4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4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1807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5666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 DE L'AGRICULTEUR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TYPE D'ANIMAUX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TYPE DE FUMIER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DATE PRELEVEMENT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%MS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 MINERALE SUR PRODUIT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 ORGA SUR PRODUIT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Total SUR PRODUIT g/Kg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P2O5 g/Kg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K2O g/Kg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CaO g/Kg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MgO g/Kg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highlight>
                            <a:srgbClr val="00008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GOBERT BASILE</a:t>
                      </a:r>
                      <a:endParaRPr lang="fr-FR" sz="1100" dirty="0">
                        <a:highlight>
                          <a:srgbClr val="00008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BOVINS LAIT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FRAIS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05/07/2012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13.93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24/05/2012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4.16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31.84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9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highlight>
                            <a:srgbClr val="00008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BRILLANT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highlight>
                            <a:srgbClr val="00008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THIERRY</a:t>
                      </a:r>
                      <a:endParaRPr lang="fr-FR" sz="1100" dirty="0">
                        <a:highlight>
                          <a:srgbClr val="00008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BOVINS ALLAITANT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FRAIS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09/07/2012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17.69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4.86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0.88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24/05/2012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15.31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5.92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9.32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4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highlight>
                            <a:srgbClr val="00008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CHAIX SEBASTIEN</a:t>
                      </a:r>
                      <a:endParaRPr lang="fr-FR" sz="1100" dirty="0">
                        <a:highlight>
                          <a:srgbClr val="00008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EQUINS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FRAIS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24/05/2012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19.86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5.99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06/07/2012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6.43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14.17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5.17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highlight>
                            <a:srgbClr val="00008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GASTAUD DIDIER</a:t>
                      </a:r>
                      <a:endParaRPr lang="fr-FR" sz="1100" dirty="0">
                        <a:highlight>
                          <a:srgbClr val="00008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BOVINS LAIT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05/07/2012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10.54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19.57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20.13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2.36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>
                <a:latin typeface="+mj-lt"/>
              </a:rPr>
              <a:t>1) L’interprétation est difficile.  Des fumiers peu riches  de toute façon</a:t>
            </a:r>
          </a:p>
          <a:p>
            <a:pPr>
              <a:defRPr/>
            </a:pPr>
            <a:r>
              <a:rPr lang="fr-FR" sz="2800" dirty="0">
                <a:latin typeface="+mj-lt"/>
              </a:rPr>
              <a:t>Le « vrai » compost est plus riche que le fumier frais en phosphore et potasse. On ne retrouve pas cette tendance dans les 3 prélèvements.</a:t>
            </a:r>
          </a:p>
          <a:p>
            <a:pPr>
              <a:defRPr/>
            </a:pPr>
            <a:r>
              <a:rPr lang="fr-FR" sz="2800" dirty="0">
                <a:latin typeface="+mj-lt"/>
              </a:rPr>
              <a:t>Le fumier stocké prélevé n’est il pas réellement du compost ? Les transformations physicochimiques liées au compostage ne sont pas complètes? Le fumier est probablement lessivé, car pas stocké couvert </a:t>
            </a:r>
          </a:p>
          <a:p>
            <a:pPr marL="0" indent="0">
              <a:buNone/>
              <a:defRPr/>
            </a:pPr>
            <a:r>
              <a:rPr lang="fr-FR" sz="2800" dirty="0">
                <a:latin typeface="+mj-lt"/>
              </a:rPr>
              <a:t> 2) Influence de la ration alimentaire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4790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B26C5-6C5D-47D1-97AF-BA55CCEB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4E2EA0-12F4-436E-BB0E-ED95702B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09685"/>
            <a:ext cx="10972800" cy="5416480"/>
          </a:xfrm>
        </p:spPr>
        <p:txBody>
          <a:bodyPr/>
          <a:lstStyle/>
          <a:p>
            <a:pPr eaLnBrk="1" hangingPunct="1"/>
            <a:r>
              <a:rPr lang="fr-FR" altLang="fr-FR" sz="2400" dirty="0"/>
              <a:t>Les animaux ont une ration de base « foin »</a:t>
            </a:r>
          </a:p>
          <a:p>
            <a:pPr eaLnBrk="1" hangingPunct="1"/>
            <a:r>
              <a:rPr lang="fr-FR" altLang="fr-FR" sz="2400" dirty="0"/>
              <a:t>Système Laitier: 15-17kg +complément fermier orge/triticale (produits sur l’exploitation) +VL 117 Sanders</a:t>
            </a:r>
          </a:p>
          <a:p>
            <a:pPr eaLnBrk="1" hangingPunct="1"/>
            <a:r>
              <a:rPr lang="fr-FR" altLang="fr-FR" sz="2400" dirty="0"/>
              <a:t>Système allaitant: foin uniquement (18kg)</a:t>
            </a:r>
          </a:p>
          <a:p>
            <a:pPr eaLnBrk="1" hangingPunct="1"/>
            <a:r>
              <a:rPr lang="fr-FR" altLang="fr-FR" sz="2400" dirty="0"/>
              <a:t>Complément veaux     « </a:t>
            </a:r>
            <a:r>
              <a:rPr lang="fr-FR" altLang="fr-FR" sz="2400" dirty="0" err="1"/>
              <a:t>Tradiviande</a:t>
            </a:r>
            <a:r>
              <a:rPr lang="fr-FR" altLang="fr-FR" sz="2400" dirty="0"/>
              <a:t> »</a:t>
            </a:r>
          </a:p>
          <a:p>
            <a:pPr marL="0" indent="0" eaLnBrk="1" hangingPunct="1">
              <a:buNone/>
            </a:pPr>
            <a:r>
              <a:rPr lang="fr-FR" altLang="fr-FR" sz="2400" dirty="0"/>
              <a:t>Ces rations ne sont pas excédentaires en protéines, ni en phosphore (pas de maïs).</a:t>
            </a:r>
          </a:p>
          <a:p>
            <a:pPr eaLnBrk="1" hangingPunct="1"/>
            <a:r>
              <a:rPr lang="fr-FR" altLang="fr-FR" sz="2400" dirty="0"/>
              <a:t>D’autre part, les animaux sont rustiques , utilisent du parcours, et doivent très bien assimiler leur ration pour la valoriser au mieux.</a:t>
            </a:r>
          </a:p>
          <a:p>
            <a:pPr eaLnBrk="1" hangingPunct="1"/>
            <a:r>
              <a:rPr lang="fr-FR" altLang="fr-FR" sz="2400" dirty="0"/>
              <a:t>C’est un système d’élevage «  économe » en intrants.</a:t>
            </a:r>
          </a:p>
          <a:p>
            <a:pPr eaLnBrk="1" hangingPunct="1"/>
            <a:endParaRPr lang="fr-FR" altLang="fr-FR" sz="2400" dirty="0"/>
          </a:p>
          <a:p>
            <a:pPr eaLnBrk="1" hangingPunct="1"/>
            <a:r>
              <a:rPr lang="fr-FR" altLang="fr-FR" sz="2400" dirty="0"/>
              <a:t>Il n’y a donc pas forcément beaucoup de rejets dans les </a:t>
            </a:r>
            <a:r>
              <a:rPr lang="fr-FR" altLang="fr-FR" sz="2400" dirty="0" err="1"/>
              <a:t>fécès</a:t>
            </a:r>
            <a:r>
              <a:rPr lang="fr-FR" altLang="fr-FR" sz="2400" dirty="0"/>
              <a:t>, ce qui peut expliquer aussi les faibles valeurs obtenues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0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387E3AAB-3AC3-4CD3-B487-354B4F9E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91" y="273049"/>
            <a:ext cx="3706624" cy="2697163"/>
          </a:xfrm>
        </p:spPr>
        <p:txBody>
          <a:bodyPr/>
          <a:lstStyle/>
          <a:p>
            <a:pPr eaLnBrk="1" hangingPunct="1"/>
            <a:r>
              <a:rPr lang="fr-FR" altLang="fr-FR" sz="4000" dirty="0"/>
              <a:t>Mécanisme du compostage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6B337-E041-4034-8C12-91E32D32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514" y="273049"/>
            <a:ext cx="6815667" cy="5853113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/>
              <a:t>Réorganisation de la matière organique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/>
              <a:t>Perte de carbone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/>
              <a:t>Concentration en éléments (phosphore, </a:t>
            </a:r>
            <a:r>
              <a:rPr lang="fr-FR" dirty="0" err="1"/>
              <a:t>oligos</a:t>
            </a:r>
            <a:r>
              <a:rPr lang="fr-FR" dirty="0"/>
              <a:t>…)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/>
              <a:t>Perte d’une partie de l’azote, et réorganisation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/>
              <a:t>Assainissement du produit par montée en température : </a:t>
            </a:r>
            <a:r>
              <a:rPr lang="fr-FR" dirty="0" err="1"/>
              <a:t>hygiénisation</a:t>
            </a:r>
            <a:endParaRPr lang="fr-FR" dirty="0"/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endParaRPr lang="fr-FR" dirty="0"/>
          </a:p>
        </p:txBody>
      </p:sp>
      <p:sp>
        <p:nvSpPr>
          <p:cNvPr id="15364" name="Espace réservé du texte 3">
            <a:extLst>
              <a:ext uri="{FF2B5EF4-FFF2-40B4-BE49-F238E27FC236}">
                <a16:creationId xmlns:a16="http://schemas.microsoft.com/office/drawing/2014/main" id="{5FCB419A-2015-48CA-A158-CE5E20D1E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1" y="3428999"/>
            <a:ext cx="3008313" cy="2697163"/>
          </a:xfrm>
        </p:spPr>
        <p:txBody>
          <a:bodyPr/>
          <a:lstStyle/>
          <a:p>
            <a:pPr eaLnBrk="1" hangingPunct="1"/>
            <a:r>
              <a:rPr lang="fr-FR" altLang="fr-FR" sz="2400" dirty="0">
                <a:solidFill>
                  <a:srgbClr val="0070C0"/>
                </a:solidFill>
              </a:rPr>
              <a:t>Fermentation aérobie, s’accompagnant de dégagement de chaleur et de gaz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00D78-C903-458E-A5DB-8DFF76F73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gisement de matière organique non négligeable</a:t>
            </a:r>
          </a:p>
          <a:p>
            <a:r>
              <a:rPr lang="fr-FR" dirty="0"/>
              <a:t>Une qualité améliorable par des meilleures conditions de stockage</a:t>
            </a:r>
          </a:p>
          <a:p>
            <a:r>
              <a:rPr lang="fr-FR" dirty="0"/>
              <a:t>Manque d’engins de transport  et de disponibilité de temps des éleveurs</a:t>
            </a:r>
          </a:p>
          <a:p>
            <a:r>
              <a:rPr lang="fr-FR" dirty="0"/>
              <a:t>Des éleveurs prêts à « donner » le fumier </a:t>
            </a:r>
          </a:p>
        </p:txBody>
      </p:sp>
    </p:spTree>
    <p:extLst>
      <p:ext uri="{BB962C8B-B14F-4D97-AF65-F5344CB8AC3E}">
        <p14:creationId xmlns:p14="http://schemas.microsoft.com/office/powerpoint/2010/main" val="232047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7F81E-C290-4D8D-9CD8-4F81458A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besoins des maraichers bio?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781569-BBD0-4769-8F3E-796B9967E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Besoin en fumier bio de qualité, livré sur les exploitations</a:t>
            </a:r>
          </a:p>
          <a:p>
            <a:pPr marL="0" indent="0">
              <a:buNone/>
            </a:pPr>
            <a:r>
              <a:rPr lang="fr-FR" dirty="0"/>
              <a:t>maraichères de façon régulière, et notamment au printemps et à l’automne.</a:t>
            </a:r>
          </a:p>
        </p:txBody>
      </p:sp>
    </p:spTree>
    <p:extLst>
      <p:ext uri="{BB962C8B-B14F-4D97-AF65-F5344CB8AC3E}">
        <p14:creationId xmlns:p14="http://schemas.microsoft.com/office/powerpoint/2010/main" val="4170214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3E702-EFC3-4F31-A93D-406C7546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continuer la réflexion…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4DEEE-5206-4F53-8AA4-F5C9C96E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17638"/>
            <a:ext cx="10972800" cy="4652962"/>
          </a:xfrm>
        </p:spPr>
        <p:txBody>
          <a:bodyPr/>
          <a:lstStyle/>
          <a:p>
            <a:r>
              <a:rPr lang="fr-FR" dirty="0"/>
              <a:t>Possibilité de déposer un GIEE aux services de la Région Sud… </a:t>
            </a:r>
          </a:p>
          <a:p>
            <a:r>
              <a:rPr lang="fr-FR" dirty="0"/>
              <a:t>Un GIEE est une structure dont les exploitants peuvent demander des financements pour du matériel (dossier AIME du conseil départemental, dossier FEADER régional)</a:t>
            </a:r>
          </a:p>
          <a:p>
            <a:r>
              <a:rPr lang="fr-FR" dirty="0"/>
              <a:t>Un GIEE bénéficie de crédits d’animation qui peuvent permettre de réfléchir à des solutions : création d’une CUMA de transport par exemple</a:t>
            </a:r>
          </a:p>
        </p:txBody>
      </p:sp>
    </p:spTree>
    <p:extLst>
      <p:ext uri="{BB962C8B-B14F-4D97-AF65-F5344CB8AC3E}">
        <p14:creationId xmlns:p14="http://schemas.microsoft.com/office/powerpoint/2010/main" val="405527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06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maraichers bio (ou conventionnels), qui achètent des matières fertilisantes </a:t>
            </a:r>
          </a:p>
          <a:p>
            <a:r>
              <a:rPr lang="fr-FR" dirty="0"/>
              <a:t>      Des coûts, des déplacements…..</a:t>
            </a:r>
          </a:p>
          <a:p>
            <a:r>
              <a:rPr lang="fr-FR" dirty="0"/>
              <a:t>Des éleveurs ovins, bovins, caprins dont les cheptels produisent du fumier , surtout en période hivernale et qui n’ont pas forcément des surfaces d’épandage</a:t>
            </a:r>
          </a:p>
          <a:p>
            <a:r>
              <a:rPr lang="fr-FR" dirty="0"/>
              <a:t>         Des ressources inutilisées en partie </a:t>
            </a:r>
          </a:p>
          <a:p>
            <a:pPr marL="0" indent="0">
              <a:buNone/>
            </a:pPr>
            <a:r>
              <a:rPr lang="fr-FR" dirty="0"/>
              <a:t>            Des nuisances pour le voisinage</a:t>
            </a:r>
          </a:p>
          <a:p>
            <a:pPr marL="0" indent="0">
              <a:buNone/>
            </a:pPr>
            <a:r>
              <a:rPr lang="fr-FR" dirty="0"/>
              <a:t>        </a:t>
            </a:r>
          </a:p>
          <a:p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0C1FBA2-100C-4F82-BA3B-0587E0544D0D}"/>
              </a:ext>
            </a:extLst>
          </p:cNvPr>
          <p:cNvSpPr/>
          <p:nvPr/>
        </p:nvSpPr>
        <p:spPr>
          <a:xfrm>
            <a:off x="609600" y="2757054"/>
            <a:ext cx="978408" cy="31865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8A171C79-09C7-4FE6-A3A8-F28BD8360D9A}"/>
              </a:ext>
            </a:extLst>
          </p:cNvPr>
          <p:cNvSpPr/>
          <p:nvPr/>
        </p:nvSpPr>
        <p:spPr>
          <a:xfrm>
            <a:off x="609600" y="4994561"/>
            <a:ext cx="1191491" cy="318655"/>
          </a:xfrm>
          <a:prstGeom prst="rightArrow">
            <a:avLst>
              <a:gd name="adj1" fmla="val 55717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129595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collaboration possible?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projet d’émergence de GIEE validé par la Région Sud: un an (2020) pour débuter la réflexion : y a t il une complémentarité possible entre le besoin en matières organiques fertilisantes des maraichers et le surplus de fumier ?</a:t>
            </a:r>
          </a:p>
          <a:p>
            <a:r>
              <a:rPr lang="fr-FR" dirty="0"/>
              <a:t>-une cartographie des élevages</a:t>
            </a:r>
          </a:p>
          <a:p>
            <a:r>
              <a:rPr lang="fr-FR" dirty="0"/>
              <a:t>-une enquête chez les éleveurs bio pour estimer le tonnage produit/an</a:t>
            </a:r>
          </a:p>
        </p:txBody>
      </p:sp>
    </p:spTree>
    <p:extLst>
      <p:ext uri="{BB962C8B-B14F-4D97-AF65-F5344CB8AC3E}">
        <p14:creationId xmlns:p14="http://schemas.microsoft.com/office/powerpoint/2010/main" val="145501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3FF1BE-3356-4760-8336-C82B3897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5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Enquête éleveurs caprins/bovins laitiers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a été enquêté les éleveurs bio et sans surfaces d’épandage. </a:t>
            </a:r>
          </a:p>
          <a:p>
            <a:r>
              <a:rPr lang="fr-FR" dirty="0"/>
              <a:t>Les exploitations disposant de prairies naturelles ou de fauches valorisent leur fumier par épandage , en rotation sur les parcelles les plus proches des exploitations.</a:t>
            </a:r>
          </a:p>
        </p:txBody>
      </p:sp>
    </p:spTree>
    <p:extLst>
      <p:ext uri="{BB962C8B-B14F-4D97-AF65-F5344CB8AC3E}">
        <p14:creationId xmlns:p14="http://schemas.microsoft.com/office/powerpoint/2010/main" val="2488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12 éleveurs bovins/caprin laitiers ont souhaité répondre à l’enquête: </a:t>
            </a:r>
          </a:p>
          <a:p>
            <a:r>
              <a:rPr lang="fr-FR" dirty="0"/>
              <a:t>Sur les communes de : St Etienne de Tinée, Touet de l'Escarène, Tende, St Jeannet, Caussols, Gars, Levens, Lantosque, Valbonne, Pélasque, St Cézaire sur Siagne</a:t>
            </a:r>
          </a:p>
          <a:p>
            <a:r>
              <a:rPr lang="fr-FR" dirty="0"/>
              <a:t>Les quantités sont fonction du cheptel et du type de litière employée: de 8 à 120 tonnes/an sur les cheptels enquêtés, pour un total de 462 Tonnes</a:t>
            </a:r>
          </a:p>
        </p:txBody>
      </p:sp>
    </p:spTree>
    <p:extLst>
      <p:ext uri="{BB962C8B-B14F-4D97-AF65-F5344CB8AC3E}">
        <p14:creationId xmlns:p14="http://schemas.microsoft.com/office/powerpoint/2010/main" val="423479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D894E-3598-444C-8959-3F792591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Eleveurs viande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590F6-0B8C-48D1-B5D8-9B11478B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a été enquêté  8 éleveurs bovins/ovins </a:t>
            </a:r>
          </a:p>
          <a:p>
            <a:r>
              <a:rPr lang="fr-FR" dirty="0"/>
              <a:t>la Bollene Vésubie, Duranus, La Penne, Pierlas, Péone, Breil/Roya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Total fumier produit: 2210 Tonnes/an fumier pailleux en général, composté , sauf pour 1 éleveur, plusieurs éleveurs équipés de matériel de chargement</a:t>
            </a:r>
          </a:p>
        </p:txBody>
      </p:sp>
    </p:spTree>
    <p:extLst>
      <p:ext uri="{BB962C8B-B14F-4D97-AF65-F5344CB8AC3E}">
        <p14:creationId xmlns:p14="http://schemas.microsoft.com/office/powerpoint/2010/main" val="321541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problème majeur…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Et récurrent pour tous les éleveurs: </a:t>
            </a:r>
          </a:p>
          <a:p>
            <a:r>
              <a:rPr lang="fr-FR" sz="2400" dirty="0"/>
              <a:t>Pas de véhicule de transport pour le fumier et « pas forcément le temps pour livrer »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8913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ressource quand même intéressante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analyses des fumiers ont été réalisées , pour juger de leur valeur fertilisante</a:t>
            </a:r>
          </a:p>
        </p:txBody>
      </p:sp>
    </p:spTree>
    <p:extLst>
      <p:ext uri="{BB962C8B-B14F-4D97-AF65-F5344CB8AC3E}">
        <p14:creationId xmlns:p14="http://schemas.microsoft.com/office/powerpoint/2010/main" val="424375326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powerpoint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893</Words>
  <Application>Microsoft Office PowerPoint</Application>
  <PresentationFormat>Grand écran</PresentationFormat>
  <Paragraphs>172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presentation_powerpoint</vt:lpstr>
      <vt:lpstr>Graphique</vt:lpstr>
      <vt:lpstr>Présentation PowerPoint</vt:lpstr>
      <vt:lpstr>Contexte 06</vt:lpstr>
      <vt:lpstr>Une collaboration possible?</vt:lpstr>
      <vt:lpstr>Présentation PowerPoint</vt:lpstr>
      <vt:lpstr>Enquête éleveurs caprins/bovins laitiers</vt:lpstr>
      <vt:lpstr>Présentation PowerPoint</vt:lpstr>
      <vt:lpstr>Eleveurs viande</vt:lpstr>
      <vt:lpstr>Le problème majeur…</vt:lpstr>
      <vt:lpstr>Une ressource quand même intéressante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Mécanisme du compostage</vt:lpstr>
      <vt:lpstr>Conclusion</vt:lpstr>
      <vt:lpstr>Les besoins des maraichers bio?</vt:lpstr>
      <vt:lpstr>Pour continuer la réflexion…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 Bassoleil</dc:creator>
  <cp:lastModifiedBy>DNSI DNSI</cp:lastModifiedBy>
  <cp:revision>49</cp:revision>
  <cp:lastPrinted>2021-03-29T07:04:07Z</cp:lastPrinted>
  <dcterms:created xsi:type="dcterms:W3CDTF">2015-08-19T08:52:40Z</dcterms:created>
  <dcterms:modified xsi:type="dcterms:W3CDTF">2021-03-29T07:14:53Z</dcterms:modified>
</cp:coreProperties>
</file>